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6" r:id="rId2"/>
    <p:sldId id="314" r:id="rId3"/>
    <p:sldId id="330" r:id="rId4"/>
    <p:sldId id="332" r:id="rId5"/>
    <p:sldId id="372" r:id="rId6"/>
    <p:sldId id="376" r:id="rId7"/>
    <p:sldId id="329" r:id="rId8"/>
    <p:sldId id="374" r:id="rId9"/>
    <p:sldId id="375" r:id="rId10"/>
    <p:sldId id="324" r:id="rId11"/>
    <p:sldId id="370" r:id="rId12"/>
    <p:sldId id="371" r:id="rId13"/>
    <p:sldId id="397" r:id="rId14"/>
    <p:sldId id="394" r:id="rId15"/>
    <p:sldId id="399" r:id="rId16"/>
    <p:sldId id="398" r:id="rId17"/>
    <p:sldId id="393" r:id="rId18"/>
    <p:sldId id="318" r:id="rId19"/>
    <p:sldId id="382" r:id="rId20"/>
    <p:sldId id="402" r:id="rId21"/>
    <p:sldId id="403" r:id="rId22"/>
    <p:sldId id="404" r:id="rId23"/>
    <p:sldId id="33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C10"/>
    <a:srgbClr val="E31B85"/>
    <a:srgbClr val="1D8991"/>
    <a:srgbClr val="444444"/>
    <a:srgbClr val="365B46"/>
    <a:srgbClr val="5D2F5D"/>
    <a:srgbClr val="72B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79" autoAdjust="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48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D2E54-9AB0-435E-8E56-40E630100C2F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E1CB-F4CB-43AB-8AA0-D58C90F3A58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74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81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48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05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31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372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696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128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51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162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673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54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67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054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40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343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95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8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32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050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76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715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3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1713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0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59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004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26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091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4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038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37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408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67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8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37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  <a:solidFill>
            <a:srgbClr val="E31B85"/>
          </a:solidFill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21/05/2017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-76200"/>
            <a:ext cx="152400" cy="7010400"/>
          </a:xfrm>
          <a:prstGeom prst="rect">
            <a:avLst/>
          </a:prstGeom>
          <a:solidFill>
            <a:srgbClr val="5D2F5D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3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ckoverflow.com/" TargetMode="External"/><Relationship Id="rId4" Type="http://schemas.openxmlformats.org/officeDocument/2006/relationships/hyperlink" Target="http://www.w3schools.com/js/default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vintageapparelc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atoSal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pluralsight.com/library/courses/github-windows-developers/table-of-contents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one.com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nuelc@justit.co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eloper.mozilla.org/en-US/docs/Web/JavaScript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TR/html5/introduction.htm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html5/introduc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debymike.com.au/html5-periodic-table/" TargetMode="External"/><Relationship Id="rId5" Type="http://schemas.openxmlformats.org/officeDocument/2006/relationships/hyperlink" Target="https://www.w3schools.com/tags/" TargetMode="External"/><Relationship Id="rId4" Type="http://schemas.openxmlformats.org/officeDocument/2006/relationships/hyperlink" Target="https://www.w3.org/TR/html5/introduc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debymike.com.au/html5-periodic-table/" TargetMode="External"/><Relationship Id="rId5" Type="http://schemas.openxmlformats.org/officeDocument/2006/relationships/hyperlink" Target="https://www.w3schools.com/tags/" TargetMode="External"/><Relationship Id="rId4" Type="http://schemas.openxmlformats.org/officeDocument/2006/relationships/hyperlink" Target="https://www.w3.org/TR/html5/introduc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09" y="757764"/>
            <a:ext cx="2067792" cy="206163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2819400"/>
            <a:ext cx="7772400" cy="3352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Party 1</a:t>
            </a:r>
          </a:p>
          <a:p>
            <a:pPr marL="0" indent="0" algn="ctr"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Fundamentals</a:t>
            </a:r>
          </a:p>
          <a:p>
            <a:pPr marL="0" indent="0" algn="ctr">
              <a:buNone/>
            </a:pP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1 – Full-Stack DPP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5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/>
          <p:cNvSpPr txBox="1">
            <a:spLocks/>
          </p:cNvSpPr>
          <p:nvPr/>
        </p:nvSpPr>
        <p:spPr>
          <a:xfrm>
            <a:off x="457200" y="22098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3200" dirty="0"/>
              <a:t>Pluralsight video tutorials </a:t>
            </a:r>
            <a:r>
              <a:rPr lang="en-GB" sz="1900" dirty="0"/>
              <a:t>(HTML5 tutorials)</a:t>
            </a:r>
          </a:p>
          <a:p>
            <a:pPr marL="274320" lvl="1" indent="0">
              <a:buNone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/>
              <a:t>HTML &amp; CSS </a:t>
            </a:r>
            <a:r>
              <a:rPr lang="en-GB" sz="1900" dirty="0"/>
              <a:t>(book)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500" dirty="0"/>
              <a:t>VLE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hlinkClick r:id="rId4"/>
              </a:rPr>
              <a:t>W3Schools </a:t>
            </a: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hlinkClick r:id="rId5"/>
              </a:rPr>
              <a:t>Stack Overflow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63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 are updating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hlinkClick r:id="rId4"/>
              </a:rPr>
              <a:t>The Vintage Apparel Company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0" b="4825"/>
          <a:stretch/>
        </p:blipFill>
        <p:spPr>
          <a:xfrm>
            <a:off x="800100" y="2971800"/>
            <a:ext cx="754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89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 coding from scratch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Modern, user friendly, interactive and responsive:</a:t>
            </a:r>
          </a:p>
          <a:p>
            <a:endParaRPr lang="en-GB" sz="24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742843" y="2623970"/>
            <a:ext cx="7658313" cy="37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1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Site Map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(single page)</a:t>
            </a:r>
            <a:endParaRPr lang="en-GB" sz="24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1066800" y="1982751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066800" y="5475499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781300" y="2179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Home Section or Landing 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7550" y="5671833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Contact Section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800" y="2856366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276600" y="3052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Products Section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6800" y="3729981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276600" y="392631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Sales Section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66800" y="4603596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352800" y="479993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About Section</a:t>
            </a:r>
          </a:p>
        </p:txBody>
      </p:sp>
    </p:spTree>
    <p:extLst>
      <p:ext uri="{BB962C8B-B14F-4D97-AF65-F5344CB8AC3E}">
        <p14:creationId xmlns:p14="http://schemas.microsoft.com/office/powerpoint/2010/main" val="355447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Wireframes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2120292"/>
            <a:ext cx="7315200" cy="4191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90600" y="2472267"/>
            <a:ext cx="7162942" cy="3776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/>
          <p:cNvSpPr/>
          <p:nvPr/>
        </p:nvSpPr>
        <p:spPr>
          <a:xfrm>
            <a:off x="4114800" y="2590800"/>
            <a:ext cx="533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/>
          <p:cNvSpPr/>
          <p:nvPr/>
        </p:nvSpPr>
        <p:spPr>
          <a:xfrm>
            <a:off x="4724400" y="2599270"/>
            <a:ext cx="533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/>
          <p:cNvSpPr/>
          <p:nvPr/>
        </p:nvSpPr>
        <p:spPr>
          <a:xfrm>
            <a:off x="5334000" y="2590800"/>
            <a:ext cx="533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/>
          <p:cNvSpPr/>
          <p:nvPr/>
        </p:nvSpPr>
        <p:spPr>
          <a:xfrm>
            <a:off x="5943600" y="2590800"/>
            <a:ext cx="533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/>
          <p:cNvSpPr/>
          <p:nvPr/>
        </p:nvSpPr>
        <p:spPr>
          <a:xfrm>
            <a:off x="6553200" y="2590800"/>
            <a:ext cx="533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/>
          <p:cNvSpPr/>
          <p:nvPr/>
        </p:nvSpPr>
        <p:spPr>
          <a:xfrm>
            <a:off x="7315200" y="2590800"/>
            <a:ext cx="7620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752600" y="3200400"/>
            <a:ext cx="1524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/>
          <p:cNvSpPr/>
          <p:nvPr/>
        </p:nvSpPr>
        <p:spPr>
          <a:xfrm>
            <a:off x="1752600" y="4919132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/>
          <p:cNvSpPr/>
          <p:nvPr/>
        </p:nvSpPr>
        <p:spPr>
          <a:xfrm>
            <a:off x="3581400" y="5029200"/>
            <a:ext cx="3048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/>
          <p:cNvSpPr/>
          <p:nvPr/>
        </p:nvSpPr>
        <p:spPr>
          <a:xfrm>
            <a:off x="4457700" y="58674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4572000" y="5943600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38600" y="39624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Full screen background image</a:t>
            </a:r>
          </a:p>
          <a:p>
            <a:pPr algn="ctr"/>
            <a:r>
              <a:rPr lang="en-GB" dirty="0"/>
              <a:t>Hero section image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34290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Company logo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000" y="506426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Action Button</a:t>
            </a:r>
          </a:p>
        </p:txBody>
      </p:sp>
    </p:spTree>
    <p:extLst>
      <p:ext uri="{BB962C8B-B14F-4D97-AF65-F5344CB8AC3E}">
        <p14:creationId xmlns:p14="http://schemas.microsoft.com/office/powerpoint/2010/main" val="904748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Wireframes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2120292"/>
            <a:ext cx="1981200" cy="4191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34800" y="2438400"/>
            <a:ext cx="1940400" cy="3776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2120292"/>
            <a:ext cx="4191000" cy="419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1348" y="2471195"/>
            <a:ext cx="4129200" cy="3776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514600" y="2514600"/>
            <a:ext cx="304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66800" y="2512612"/>
            <a:ext cx="609600" cy="23058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104900" y="2558656"/>
            <a:ext cx="5334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dirty="0"/>
              <a:t>Company Logo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3892626"/>
            <a:ext cx="1752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Full screen background image</a:t>
            </a:r>
          </a:p>
          <a:p>
            <a:pPr algn="ctr"/>
            <a:r>
              <a:rPr lang="en-GB" sz="1050" dirty="0"/>
              <a:t>Hero section image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251065" y="5462634"/>
            <a:ext cx="1295400" cy="380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403465" y="5512454"/>
            <a:ext cx="10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Action </a:t>
            </a:r>
            <a:r>
              <a:rPr lang="en-GB" sz="1050" dirty="0"/>
              <a:t>Button</a:t>
            </a:r>
            <a:endParaRPr lang="en-GB" sz="1200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5334000" y="5276366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486400" y="5421499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Action Button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0600" y="389262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Full screen background image</a:t>
            </a:r>
          </a:p>
          <a:p>
            <a:pPr algn="ctr"/>
            <a:r>
              <a:rPr lang="en-GB" sz="1400" dirty="0"/>
              <a:t>Hero section image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3800" y="2583094"/>
            <a:ext cx="507076" cy="464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4267200" y="2583094"/>
            <a:ext cx="1143000" cy="44901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343400" y="2712544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51274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Style Tile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1615"/>
            <a:ext cx="7010400" cy="467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1135"/>
            <a:ext cx="1447800" cy="1063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2976955"/>
            <a:ext cx="1085850" cy="476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34" y="3886200"/>
            <a:ext cx="1184532" cy="1511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15910" y="5861697"/>
            <a:ext cx="360000" cy="360000"/>
          </a:xfrm>
          <a:prstGeom prst="rect">
            <a:avLst/>
          </a:prstGeom>
          <a:solidFill>
            <a:srgbClr val="36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736639" y="5861697"/>
            <a:ext cx="360000" cy="360000"/>
          </a:xfrm>
          <a:prstGeom prst="rect">
            <a:avLst/>
          </a:prstGeom>
          <a:solidFill>
            <a:srgbClr val="9F0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2257368" y="5861697"/>
            <a:ext cx="360000" cy="360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2588029" y="1902046"/>
            <a:ext cx="2745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Roboto"/>
              </a:rPr>
              <a:t>Featured Products</a:t>
            </a:r>
          </a:p>
          <a:p>
            <a:pPr algn="ctr"/>
            <a:r>
              <a:rPr lang="en-GB" sz="1400" dirty="0">
                <a:latin typeface="Ek Mukta"/>
              </a:rPr>
              <a:t>All the best and unique vintage collection at exclusive PRICES!</a:t>
            </a:r>
            <a:endParaRPr lang="en-GB" sz="1400" b="0" i="0" dirty="0">
              <a:effectLst/>
              <a:latin typeface="Ek Mukt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07429" y="1901615"/>
            <a:ext cx="2669771" cy="4673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493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Study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495229" y="1981200"/>
            <a:ext cx="8153542" cy="40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Files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62000" y="2285999"/>
            <a:ext cx="7620000" cy="2667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into your VLE, look for HTML5 and CSS3 folder.  Inside the folder click on HTML5 Part 1.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my GitHub account and download the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Part1 folder.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762000" y="5029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https://github.com/biatoSalo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34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Hosting account and GitHub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507992"/>
          </a:xfrm>
        </p:spPr>
        <p:txBody>
          <a:bodyPr>
            <a:normAutofit/>
          </a:bodyPr>
          <a:lstStyle/>
          <a:p>
            <a:r>
              <a:rPr lang="en-GB" sz="2400" dirty="0"/>
              <a:t>Open a hosting account with one.com and also buy a domain name.  Once that is done, we will create a FREE account with GitHub.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9" name="Rectangle: Rounded Corners 8">
            <a:hlinkClick r:id="rId4"/>
          </p:cNvPr>
          <p:cNvSpPr/>
          <p:nvPr/>
        </p:nvSpPr>
        <p:spPr>
          <a:xfrm>
            <a:off x="2967519" y="3689604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ONE.COM</a:t>
            </a:r>
          </a:p>
        </p:txBody>
      </p:sp>
      <p:sp>
        <p:nvSpPr>
          <p:cNvPr id="7" name="Rectangle: Rounded Corners 6">
            <a:hlinkClick r:id="rId5"/>
          </p:cNvPr>
          <p:cNvSpPr/>
          <p:nvPr/>
        </p:nvSpPr>
        <p:spPr>
          <a:xfrm>
            <a:off x="2967519" y="4625676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</a:p>
        </p:txBody>
      </p:sp>
      <p:sp>
        <p:nvSpPr>
          <p:cNvPr id="8" name="Rectangle: Rounded Corners 7">
            <a:hlinkClick r:id="rId6"/>
          </p:cNvPr>
          <p:cNvSpPr/>
          <p:nvPr/>
        </p:nvSpPr>
        <p:spPr>
          <a:xfrm>
            <a:off x="2964094" y="5561748"/>
            <a:ext cx="3200400" cy="915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Pluralsight GitHub Tutorial</a:t>
            </a:r>
          </a:p>
        </p:txBody>
      </p:sp>
    </p:spTree>
    <p:extLst>
      <p:ext uri="{BB962C8B-B14F-4D97-AF65-F5344CB8AC3E}">
        <p14:creationId xmlns:p14="http://schemas.microsoft.com/office/powerpoint/2010/main" val="3342022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2636837"/>
            <a:ext cx="8229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Wingdings" pitchFamily="2" charset="2"/>
              <a:buNone/>
            </a:pPr>
            <a:r>
              <a:rPr lang="en-US" sz="4800" dirty="0"/>
              <a:t>Manuel Cubuca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  <a:p>
            <a:pPr lvl="1" indent="0" algn="ctr">
              <a:buFont typeface="Wingdings" pitchFamily="2" charset="2"/>
              <a:buNone/>
            </a:pPr>
            <a:r>
              <a:rPr lang="en-US" sz="4000" dirty="0">
                <a:solidFill>
                  <a:srgbClr val="E31B85"/>
                </a:solidFill>
              </a:rPr>
              <a:t>Technical</a:t>
            </a:r>
            <a:r>
              <a:rPr lang="en-US" sz="3600" dirty="0">
                <a:solidFill>
                  <a:srgbClr val="E31B85"/>
                </a:solidFill>
              </a:rPr>
              <a:t> Trainer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  <a:p>
            <a:pPr lvl="1" indent="0" algn="ctr">
              <a:buFont typeface="Wingdings" pitchFamily="2" charset="2"/>
              <a:buNone/>
            </a:pPr>
            <a:r>
              <a:rPr lang="en-US" sz="3600" b="1" dirty="0"/>
              <a:t>Email</a:t>
            </a:r>
            <a:r>
              <a:rPr lang="en-US" sz="3600" dirty="0"/>
              <a:t>: </a:t>
            </a:r>
            <a:r>
              <a:rPr lang="en-US" sz="3600" dirty="0">
                <a:hlinkClick r:id="rId4" tooltip="Click to Email Manuel - Just IT Technical Trainer"/>
              </a:rPr>
              <a:t>manuelc@justit.co.uk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273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Editor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76" y="1981200"/>
            <a:ext cx="8095847" cy="40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6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 Markup and Progressive Enhancement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62000" y="1794412"/>
            <a:ext cx="7620000" cy="3082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GB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HTML is the use of HTML 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to reinforce the 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semantics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or meaning, of the information in web pages and web applications rather than merely to define its presentation or look. </a:t>
            </a:r>
          </a:p>
          <a:p>
            <a:pPr algn="l"/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practice of adding technology in layers to a website to ensure that if all fails,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still be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accessed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Separation of concerns</a:t>
            </a:r>
          </a:p>
          <a:p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1219200" y="5334000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/>
          <p:cNvSpPr/>
          <p:nvPr/>
        </p:nvSpPr>
        <p:spPr>
          <a:xfrm>
            <a:off x="3048000" y="5444068"/>
            <a:ext cx="3048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/>
          <p:cNvSpPr/>
          <p:nvPr/>
        </p:nvSpPr>
        <p:spPr>
          <a:xfrm>
            <a:off x="3657600" y="5328007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/>
          <p:cNvSpPr/>
          <p:nvPr/>
        </p:nvSpPr>
        <p:spPr>
          <a:xfrm>
            <a:off x="5486400" y="5438075"/>
            <a:ext cx="3048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/>
          <p:cNvSpPr/>
          <p:nvPr/>
        </p:nvSpPr>
        <p:spPr>
          <a:xfrm>
            <a:off x="6172200" y="5383041"/>
            <a:ext cx="1524000" cy="567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371600" y="547747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0" y="547314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4600" y="552813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JAVASCRIPT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1600" y="61722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CONTENT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0" y="61722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PRESENTATION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8400" y="61722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BEHAVIOUR</a:t>
            </a:r>
          </a:p>
        </p:txBody>
      </p:sp>
    </p:spTree>
    <p:extLst>
      <p:ext uri="{BB962C8B-B14F-4D97-AF65-F5344CB8AC3E}">
        <p14:creationId xmlns:p14="http://schemas.microsoft.com/office/powerpoint/2010/main" val="3655011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Strategy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1066800" y="2438400"/>
            <a:ext cx="4805855" cy="2362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2057400"/>
            <a:ext cx="5715000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6324600" y="2080167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93943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&lt;section&gt;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2800" y="2362200"/>
            <a:ext cx="24384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029200" y="2667000"/>
            <a:ext cx="0" cy="5318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29200" y="3198801"/>
            <a:ext cx="1524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81800" y="301413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&lt;nav&gt;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" y="2286000"/>
            <a:ext cx="5257800" cy="2667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6781800" y="2373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&lt;header&gt;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96000" y="2558534"/>
            <a:ext cx="4572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781800" y="3448569"/>
            <a:ext cx="137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&lt;ul&gt;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1800" y="388300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	&lt;li&gt;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81800" y="431743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			&lt;a&gt;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52600" y="2667000"/>
            <a:ext cx="914400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2667000" y="2994567"/>
            <a:ext cx="685800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2800" y="2994567"/>
            <a:ext cx="0" cy="23960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05100" y="54068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&lt;div&gt;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051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&lt;img&gt;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905000" y="4067669"/>
            <a:ext cx="609600" cy="275731"/>
          </a:xfrm>
          <a:prstGeom prst="rect">
            <a:avLst/>
          </a:prstGeom>
          <a:noFill/>
          <a:ln w="38100">
            <a:solidFill>
              <a:srgbClr val="E31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981200" y="4343400"/>
            <a:ext cx="0" cy="1047232"/>
          </a:xfrm>
          <a:prstGeom prst="straightConnector1">
            <a:avLst/>
          </a:prstGeom>
          <a:ln>
            <a:solidFill>
              <a:srgbClr val="E31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333500" y="538652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E31B85"/>
                </a:solidFill>
              </a:rPr>
              <a:t>&lt;div&gt;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335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E31B85"/>
                </a:solidFill>
              </a:rPr>
              <a:t>&lt;a&gt;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352801" y="4502103"/>
            <a:ext cx="228600" cy="314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>
            <a:stCxn id="58" idx="3"/>
          </p:cNvCxnSpPr>
          <p:nvPr/>
        </p:nvCxnSpPr>
        <p:spPr>
          <a:xfrm>
            <a:off x="3581401" y="4659485"/>
            <a:ext cx="1066799" cy="272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48200" y="4686769"/>
            <a:ext cx="0" cy="6997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85923" y="54150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F0"/>
                </a:solidFill>
              </a:rPr>
              <a:t>&lt;div&gt;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85923" y="578436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F0"/>
                </a:solidFill>
              </a:rPr>
              <a:t>&lt;a&gt;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590800" y="4067669"/>
            <a:ext cx="152400" cy="184666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2667000" y="4252335"/>
            <a:ext cx="0" cy="111552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019300" y="53958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&lt;div&gt;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81200" y="579249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&lt;i&gt;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618919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&lt;span&gt;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81800" y="269240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&lt;div&gt;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90601" y="2377066"/>
            <a:ext cx="4952999" cy="2489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943600" y="2851666"/>
            <a:ext cx="6096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91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2400" b="1" dirty="0"/>
          </a:p>
          <a:p>
            <a:pPr marL="0" indent="0" algn="ctr">
              <a:buNone/>
            </a:pPr>
            <a:r>
              <a:rPr lang="en-GB" sz="4400" b="1" dirty="0"/>
              <a:t>Let’s code</a:t>
            </a:r>
            <a:endParaRPr lang="en-GB" sz="4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8862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Outline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431792"/>
          </a:xfrm>
        </p:spPr>
        <p:txBody>
          <a:bodyPr>
            <a:normAutofit/>
          </a:bodyPr>
          <a:lstStyle/>
          <a:p>
            <a:r>
              <a:rPr lang="en-GB" sz="2400" dirty="0"/>
              <a:t>HTML5 Overview</a:t>
            </a:r>
          </a:p>
          <a:p>
            <a:r>
              <a:rPr lang="en-GB" sz="2400" dirty="0"/>
              <a:t>The CASE STUDY</a:t>
            </a:r>
          </a:p>
          <a:p>
            <a:r>
              <a:rPr lang="en-GB" sz="2400" dirty="0"/>
              <a:t>Site Map, Wireframes and Style Tile</a:t>
            </a:r>
          </a:p>
          <a:p>
            <a:r>
              <a:rPr lang="en-GB" sz="2400" dirty="0"/>
              <a:t>Open an Hosting Account with one.com</a:t>
            </a:r>
          </a:p>
          <a:p>
            <a:r>
              <a:rPr lang="en-GB" sz="2400" dirty="0"/>
              <a:t>Create a FREE GitHub Account</a:t>
            </a:r>
          </a:p>
          <a:p>
            <a:r>
              <a:rPr lang="en-GB" sz="2400" dirty="0"/>
              <a:t>Semantic Markup and Progressive Enhancement</a:t>
            </a:r>
          </a:p>
          <a:p>
            <a:r>
              <a:rPr lang="en-GB" sz="2400" dirty="0"/>
              <a:t>HTML5 Strategy</a:t>
            </a:r>
          </a:p>
          <a:p>
            <a:r>
              <a:rPr lang="en-GB" sz="2400" dirty="0"/>
              <a:t>Build Website Skeleton (hands-on practice)</a:t>
            </a:r>
          </a:p>
        </p:txBody>
      </p:sp>
    </p:spTree>
    <p:extLst>
      <p:ext uri="{BB962C8B-B14F-4D97-AF65-F5344CB8AC3E}">
        <p14:creationId xmlns:p14="http://schemas.microsoft.com/office/powerpoint/2010/main" val="2591992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Learning Objectives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Learners would have a good understanding of:</a:t>
            </a:r>
          </a:p>
          <a:p>
            <a:endParaRPr lang="en-GB" sz="2400" dirty="0"/>
          </a:p>
          <a:p>
            <a:pPr lvl="1"/>
            <a:r>
              <a:rPr lang="en-GB" sz="2200" dirty="0"/>
              <a:t>What is HTML5</a:t>
            </a:r>
          </a:p>
          <a:p>
            <a:pPr lvl="1"/>
            <a:r>
              <a:rPr lang="en-GB" sz="2200" dirty="0"/>
              <a:t>HTML5 new features and semantic elements</a:t>
            </a:r>
          </a:p>
          <a:p>
            <a:pPr lvl="1"/>
            <a:r>
              <a:rPr lang="en-GB" sz="2200" dirty="0"/>
              <a:t>What are site maps, wireframes and style tile</a:t>
            </a:r>
          </a:p>
          <a:p>
            <a:pPr lvl="1"/>
            <a:r>
              <a:rPr lang="en-GB" sz="2200" dirty="0"/>
              <a:t>Create webpage structure from scratch</a:t>
            </a:r>
          </a:p>
          <a:p>
            <a:pPr lvl="1"/>
            <a:r>
              <a:rPr lang="en-GB" sz="2200" dirty="0"/>
              <a:t>Deploy HTML5 semantic tags</a:t>
            </a:r>
          </a:p>
          <a:p>
            <a:pPr lvl="1"/>
            <a:r>
              <a:rPr lang="en-GB" sz="2200" dirty="0"/>
              <a:t>HTML5 attributes and their use</a:t>
            </a:r>
          </a:p>
          <a:p>
            <a:pPr lvl="1"/>
            <a:r>
              <a:rPr lang="en-GB" sz="2200" dirty="0"/>
              <a:t>How to build the skeleton of a website</a:t>
            </a:r>
          </a:p>
          <a:p>
            <a:pPr lvl="1"/>
            <a:endParaRPr lang="en-GB" sz="2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9448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The Web Development Trifecta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6200" y="3128435"/>
            <a:ext cx="1143591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29791" y="3128435"/>
            <a:ext cx="1266846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6200" y="4700435"/>
            <a:ext cx="2410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4724400" cy="46482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HTML5</a:t>
            </a:r>
            <a:r>
              <a:rPr lang="en-US" altLang="en-US" dirty="0"/>
              <a:t> – structures and describes Web page content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CSS3</a:t>
            </a:r>
            <a:r>
              <a:rPr lang="en-US" altLang="en-US" dirty="0"/>
              <a:t> –  provides the formatting and "look" of a Web page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JavaScript</a:t>
            </a:r>
            <a:r>
              <a:rPr lang="en-US" altLang="en-US" dirty="0"/>
              <a:t> – adds interactive, dynamic capabilities to Web pages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/>
          <a:stretch/>
        </p:blipFill>
        <p:spPr>
          <a:xfrm>
            <a:off x="7821110" y="4038600"/>
            <a:ext cx="1151054" cy="1323670"/>
          </a:xfrm>
          <a:prstGeom prst="rect">
            <a:avLst/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14800"/>
            <a:ext cx="1152000" cy="1306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/>
          <a:stretch/>
        </p:blipFill>
        <p:spPr>
          <a:xfrm>
            <a:off x="6401656" y="2514600"/>
            <a:ext cx="1456270" cy="12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3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HTML5?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Is a </a:t>
            </a:r>
            <a:r>
              <a:rPr lang="en-GB" sz="2400" b="1" dirty="0"/>
              <a:t>collection</a:t>
            </a:r>
            <a:r>
              <a:rPr lang="en-GB" sz="2400" dirty="0"/>
              <a:t> of </a:t>
            </a:r>
            <a:r>
              <a:rPr lang="en-GB" sz="2400" b="1" dirty="0"/>
              <a:t>standards</a:t>
            </a:r>
            <a:r>
              <a:rPr lang="en-GB" sz="2400" dirty="0"/>
              <a:t> including CSS3 and JavaScript are part of the new </a:t>
            </a:r>
            <a:r>
              <a:rPr lang="en-GB" sz="2400" b="1" dirty="0"/>
              <a:t>definition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 lvl="1"/>
            <a:r>
              <a:rPr lang="en-GB" sz="2200" dirty="0"/>
              <a:t>HTML5 is the newest version of HTML and replaces HTML4</a:t>
            </a:r>
          </a:p>
          <a:p>
            <a:pPr lvl="1"/>
            <a:r>
              <a:rPr lang="en-GB" sz="2200" dirty="0"/>
              <a:t>Eliminates the need and use of plugins such as </a:t>
            </a:r>
            <a:r>
              <a:rPr lang="en-GB" sz="2200" b="1" dirty="0"/>
              <a:t>flash</a:t>
            </a:r>
            <a:r>
              <a:rPr lang="en-GB" sz="2200" dirty="0"/>
              <a:t> and </a:t>
            </a:r>
            <a:r>
              <a:rPr lang="en-GB" sz="2200" b="1" dirty="0"/>
              <a:t>Silverlight</a:t>
            </a:r>
          </a:p>
          <a:p>
            <a:pPr lvl="1"/>
            <a:r>
              <a:rPr lang="en-GB" sz="2200" dirty="0"/>
              <a:t>HTML5 is cross platform application</a:t>
            </a:r>
          </a:p>
          <a:p>
            <a:pPr lvl="1"/>
            <a:r>
              <a:rPr lang="en-GB" sz="2200" dirty="0"/>
              <a:t>Visit the W3C website for: </a:t>
            </a:r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26" y="4572000"/>
            <a:ext cx="1676400" cy="1676400"/>
          </a:xfrm>
          <a:prstGeom prst="rect">
            <a:avLst/>
          </a:prstGeom>
        </p:spPr>
      </p:pic>
      <p:sp>
        <p:nvSpPr>
          <p:cNvPr id="8" name="Rectangle: Rounded Corners 7">
            <a:hlinkClick r:id="rId5"/>
          </p:cNvPr>
          <p:cNvSpPr/>
          <p:nvPr/>
        </p:nvSpPr>
        <p:spPr>
          <a:xfrm>
            <a:off x="2971800" y="5562600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 History</a:t>
            </a:r>
          </a:p>
        </p:txBody>
      </p:sp>
    </p:spTree>
    <p:extLst>
      <p:ext uri="{BB962C8B-B14F-4D97-AF65-F5344CB8AC3E}">
        <p14:creationId xmlns:p14="http://schemas.microsoft.com/office/powerpoint/2010/main" val="280759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Features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9" name="Rectangle: Rounded Corners 8">
            <a:hlinkClick r:id="rId4"/>
          </p:cNvPr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elements and attributes</a:t>
            </a:r>
          </a:p>
        </p:txBody>
      </p:sp>
      <p:sp>
        <p:nvSpPr>
          <p:cNvPr id="7" name="Rectangle: Rounded Corners 6">
            <a:hlinkClick r:id="rId4"/>
          </p:cNvPr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for CSS3</a:t>
            </a:r>
          </a:p>
        </p:txBody>
      </p: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form controls</a:t>
            </a:r>
          </a:p>
        </p:txBody>
      </p:sp>
      <p:sp>
        <p:nvSpPr>
          <p:cNvPr id="11" name="Rectangle: Rounded Corners 10">
            <a:hlinkClick r:id="rId4"/>
          </p:cNvPr>
          <p:cNvSpPr/>
          <p:nvPr/>
        </p:nvSpPr>
        <p:spPr>
          <a:xfrm>
            <a:off x="10668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and audio integration</a:t>
            </a:r>
          </a:p>
        </p:txBody>
      </p:sp>
      <p:sp>
        <p:nvSpPr>
          <p:cNvPr id="12" name="Rectangle: Rounded Corners 11">
            <a:hlinkClick r:id="rId4"/>
          </p:cNvPr>
          <p:cNvSpPr/>
          <p:nvPr/>
        </p:nvSpPr>
        <p:spPr>
          <a:xfrm>
            <a:off x="34671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Graphics using Canvas</a:t>
            </a:r>
          </a:p>
        </p:txBody>
      </p:sp>
      <p:sp>
        <p:nvSpPr>
          <p:cNvPr id="13" name="Rectangle: Rounded Corners 12">
            <a:hlinkClick r:id="rId4"/>
          </p:cNvPr>
          <p:cNvSpPr/>
          <p:nvPr/>
        </p:nvSpPr>
        <p:spPr>
          <a:xfrm>
            <a:off x="5867400" y="3765693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</a:t>
            </a:r>
          </a:p>
        </p:txBody>
      </p:sp>
      <p:sp>
        <p:nvSpPr>
          <p:cNvPr id="14" name="Rectangle: Rounded Corners 13">
            <a:hlinkClick r:id="rId4"/>
          </p:cNvPr>
          <p:cNvSpPr/>
          <p:nvPr/>
        </p:nvSpPr>
        <p:spPr>
          <a:xfrm>
            <a:off x="10668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Drag and drop</a:t>
            </a:r>
          </a:p>
        </p:txBody>
      </p:sp>
      <p:sp>
        <p:nvSpPr>
          <p:cNvPr id="15" name="Rectangle: Rounded Corners 14">
            <a:hlinkClick r:id="rId4"/>
          </p:cNvPr>
          <p:cNvSpPr/>
          <p:nvPr/>
        </p:nvSpPr>
        <p:spPr>
          <a:xfrm>
            <a:off x="34671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storage</a:t>
            </a:r>
          </a:p>
        </p:txBody>
      </p:sp>
      <p:sp>
        <p:nvSpPr>
          <p:cNvPr id="16" name="Rectangle: Rounded Corners 15">
            <a:hlinkClick r:id="rId4"/>
          </p:cNvPr>
          <p:cNvSpPr/>
          <p:nvPr/>
        </p:nvSpPr>
        <p:spPr>
          <a:xfrm>
            <a:off x="5867400" y="52578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321837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Semantic Elements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(block elements)</a:t>
            </a:r>
            <a:endParaRPr lang="en-GB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006680"/>
            <a:ext cx="7772400" cy="46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9" name="Rectangle: Rounded Corners 8">
            <a:hlinkClick r:id="rId4"/>
          </p:cNvPr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  <p:sp>
        <p:nvSpPr>
          <p:cNvPr id="7" name="Rectangle: Rounded Corners 6">
            <a:hlinkClick r:id="rId4"/>
          </p:cNvPr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</a:t>
            </a:r>
          </a:p>
        </p:txBody>
      </p: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</a:t>
            </a:r>
          </a:p>
        </p:txBody>
      </p:sp>
      <p:sp>
        <p:nvSpPr>
          <p:cNvPr id="11" name="Rectangle: Rounded Corners 10">
            <a:hlinkClick r:id="rId4"/>
          </p:cNvPr>
          <p:cNvSpPr/>
          <p:nvPr/>
        </p:nvSpPr>
        <p:spPr>
          <a:xfrm>
            <a:off x="10668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Article</a:t>
            </a:r>
          </a:p>
        </p:txBody>
      </p:sp>
      <p:sp>
        <p:nvSpPr>
          <p:cNvPr id="12" name="Rectangle: Rounded Corners 11">
            <a:hlinkClick r:id="rId4"/>
          </p:cNvPr>
          <p:cNvSpPr/>
          <p:nvPr/>
        </p:nvSpPr>
        <p:spPr>
          <a:xfrm>
            <a:off x="34671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Footer</a:t>
            </a:r>
          </a:p>
        </p:txBody>
      </p:sp>
      <p:sp>
        <p:nvSpPr>
          <p:cNvPr id="13" name="Rectangle: Rounded Corners 12">
            <a:hlinkClick r:id="rId4"/>
          </p:cNvPr>
          <p:cNvSpPr/>
          <p:nvPr/>
        </p:nvSpPr>
        <p:spPr>
          <a:xfrm>
            <a:off x="58674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Aside</a:t>
            </a:r>
          </a:p>
        </p:txBody>
      </p:sp>
      <p:sp>
        <p:nvSpPr>
          <p:cNvPr id="14" name="Rectangle: Rounded Corners 13">
            <a:hlinkClick r:id="rId4"/>
          </p:cNvPr>
          <p:cNvSpPr/>
          <p:nvPr/>
        </p:nvSpPr>
        <p:spPr>
          <a:xfrm>
            <a:off x="10668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</a:t>
            </a:r>
          </a:p>
        </p:txBody>
      </p:sp>
      <p:sp>
        <p:nvSpPr>
          <p:cNvPr id="15" name="Rectangle: Rounded Corners 14">
            <a:hlinkClick r:id="rId4"/>
          </p:cNvPr>
          <p:cNvSpPr/>
          <p:nvPr/>
        </p:nvSpPr>
        <p:spPr>
          <a:xfrm>
            <a:off x="34671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Figcaption</a:t>
            </a:r>
          </a:p>
        </p:txBody>
      </p:sp>
      <p:sp>
        <p:nvSpPr>
          <p:cNvPr id="16" name="Rectangle: Rounded Corners 15">
            <a:hlinkClick r:id="rId4"/>
          </p:cNvPr>
          <p:cNvSpPr/>
          <p:nvPr/>
        </p:nvSpPr>
        <p:spPr>
          <a:xfrm>
            <a:off x="5867400" y="427961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17" name="Rectangle: Rounded Corners 16">
            <a:hlinkClick r:id="rId4"/>
          </p:cNvPr>
          <p:cNvSpPr/>
          <p:nvPr/>
        </p:nvSpPr>
        <p:spPr>
          <a:xfrm>
            <a:off x="10668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and Audio</a:t>
            </a:r>
          </a:p>
        </p:txBody>
      </p:sp>
      <p:sp>
        <p:nvSpPr>
          <p:cNvPr id="18" name="Rectangle: Rounded Corners 17">
            <a:hlinkClick r:id="rId4"/>
          </p:cNvPr>
          <p:cNvSpPr/>
          <p:nvPr/>
        </p:nvSpPr>
        <p:spPr>
          <a:xfrm>
            <a:off x="34671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Canvas</a:t>
            </a:r>
          </a:p>
        </p:txBody>
      </p:sp>
      <p:sp>
        <p:nvSpPr>
          <p:cNvPr id="19" name="Rectangle: Rounded Corners 18">
            <a:hlinkClick r:id="rId4"/>
          </p:cNvPr>
          <p:cNvSpPr/>
          <p:nvPr/>
        </p:nvSpPr>
        <p:spPr>
          <a:xfrm>
            <a:off x="5867400" y="5225907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and Details</a:t>
            </a:r>
          </a:p>
        </p:txBody>
      </p:sp>
      <p:sp>
        <p:nvSpPr>
          <p:cNvPr id="2" name="Rectangle: Rounded Corners 1">
            <a:hlinkClick r:id="rId5"/>
          </p:cNvPr>
          <p:cNvSpPr/>
          <p:nvPr/>
        </p:nvSpPr>
        <p:spPr>
          <a:xfrm>
            <a:off x="1295400" y="62484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w3schools HTML tags</a:t>
            </a:r>
          </a:p>
        </p:txBody>
      </p:sp>
      <p:sp>
        <p:nvSpPr>
          <p:cNvPr id="20" name="Rectangle: Rounded Corners 19">
            <a:hlinkClick r:id="rId6"/>
          </p:cNvPr>
          <p:cNvSpPr/>
          <p:nvPr/>
        </p:nvSpPr>
        <p:spPr>
          <a:xfrm>
            <a:off x="5257800" y="62484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Periodic HTML table</a:t>
            </a:r>
          </a:p>
        </p:txBody>
      </p:sp>
    </p:spTree>
    <p:extLst>
      <p:ext uri="{BB962C8B-B14F-4D97-AF65-F5344CB8AC3E}">
        <p14:creationId xmlns:p14="http://schemas.microsoft.com/office/powerpoint/2010/main" val="2246225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 New Semantic Elements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(inline elements)</a:t>
            </a:r>
            <a:endParaRPr lang="en-GB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38983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9" name="Rectangle: Rounded Corners 8">
            <a:hlinkClick r:id="rId4"/>
          </p:cNvPr>
          <p:cNvSpPr/>
          <p:nvPr/>
        </p:nvSpPr>
        <p:spPr>
          <a:xfrm>
            <a:off x="10668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</a:t>
            </a:r>
          </a:p>
        </p:txBody>
      </p:sp>
      <p:sp>
        <p:nvSpPr>
          <p:cNvPr id="7" name="Rectangle: Rounded Corners 6">
            <a:hlinkClick r:id="rId4"/>
          </p:cNvPr>
          <p:cNvSpPr/>
          <p:nvPr/>
        </p:nvSpPr>
        <p:spPr>
          <a:xfrm>
            <a:off x="34671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Meter</a:t>
            </a:r>
          </a:p>
        </p:txBody>
      </p: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5867400" y="2273585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</a:p>
        </p:txBody>
      </p:sp>
      <p:sp>
        <p:nvSpPr>
          <p:cNvPr id="11" name="Rectangle: Rounded Corners 10">
            <a:hlinkClick r:id="rId4"/>
          </p:cNvPr>
          <p:cNvSpPr/>
          <p:nvPr/>
        </p:nvSpPr>
        <p:spPr>
          <a:xfrm>
            <a:off x="10668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12" name="Rectangle: Rounded Corners 11">
            <a:hlinkClick r:id="rId4"/>
          </p:cNvPr>
          <p:cNvSpPr/>
          <p:nvPr/>
        </p:nvSpPr>
        <p:spPr>
          <a:xfrm>
            <a:off x="34671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3" name="Rectangle: Rounded Corners 12">
            <a:hlinkClick r:id="rId4"/>
          </p:cNvPr>
          <p:cNvSpPr/>
          <p:nvPr/>
        </p:nvSpPr>
        <p:spPr>
          <a:xfrm>
            <a:off x="5867400" y="3276600"/>
            <a:ext cx="2209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: Rounded Corners 13">
            <a:hlinkClick r:id="rId5"/>
          </p:cNvPr>
          <p:cNvSpPr/>
          <p:nvPr/>
        </p:nvSpPr>
        <p:spPr>
          <a:xfrm>
            <a:off x="1295400" y="51816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w3schools HTML tags</a:t>
            </a:r>
          </a:p>
        </p:txBody>
      </p:sp>
      <p:sp>
        <p:nvSpPr>
          <p:cNvPr id="15" name="Rectangle: Rounded Corners 14">
            <a:hlinkClick r:id="rId6"/>
          </p:cNvPr>
          <p:cNvSpPr/>
          <p:nvPr/>
        </p:nvSpPr>
        <p:spPr>
          <a:xfrm>
            <a:off x="5257800" y="5181600"/>
            <a:ext cx="2590800" cy="457200"/>
          </a:xfrm>
          <a:prstGeom prst="roundRect">
            <a:avLst/>
          </a:prstGeom>
          <a:solidFill>
            <a:srgbClr val="1D89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Periodic HTML table</a:t>
            </a:r>
          </a:p>
        </p:txBody>
      </p:sp>
    </p:spTree>
    <p:extLst>
      <p:ext uri="{BB962C8B-B14F-4D97-AF65-F5344CB8AC3E}">
        <p14:creationId xmlns:p14="http://schemas.microsoft.com/office/powerpoint/2010/main" val="409530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6623</TotalTime>
  <Words>565</Words>
  <Application>Microsoft Office PowerPoint</Application>
  <PresentationFormat>On-screen Show (4:3)</PresentationFormat>
  <Paragraphs>216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Ek Mukta</vt:lpstr>
      <vt:lpstr>Roboto</vt:lpstr>
      <vt:lpstr>Tahoma</vt:lpstr>
      <vt:lpstr>Wingdings</vt:lpstr>
      <vt:lpstr>Wood Type</vt:lpstr>
      <vt:lpstr>PowerPoint Presentation</vt:lpstr>
      <vt:lpstr>Welcome</vt:lpstr>
      <vt:lpstr>Part 1 Outline</vt:lpstr>
      <vt:lpstr>Part 1 Learning Objectives</vt:lpstr>
      <vt:lpstr>The Web Development Trifecta</vt:lpstr>
      <vt:lpstr>What is HTML5?</vt:lpstr>
      <vt:lpstr>HTML5 New Features</vt:lpstr>
      <vt:lpstr>HTML5 New Semantic Elements (block elements)</vt:lpstr>
      <vt:lpstr>HTML5 New Semantic Elements (inline elements)</vt:lpstr>
      <vt:lpstr>Resources</vt:lpstr>
      <vt:lpstr>What we are updating</vt:lpstr>
      <vt:lpstr>Hand coding from scratch</vt:lpstr>
      <vt:lpstr>Website Site Map (single page)</vt:lpstr>
      <vt:lpstr>Website Wireframes</vt:lpstr>
      <vt:lpstr>Website Wireframes</vt:lpstr>
      <vt:lpstr>Website Style Tile</vt:lpstr>
      <vt:lpstr>The Case Study</vt:lpstr>
      <vt:lpstr>Download Files</vt:lpstr>
      <vt:lpstr>Hosting account and GitHub</vt:lpstr>
      <vt:lpstr>Text Editor</vt:lpstr>
      <vt:lpstr>Semantic Markup and Progressive Enhancement</vt:lpstr>
      <vt:lpstr>HTML Strategy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week</dc:title>
  <dc:creator>student</dc:creator>
  <cp:lastModifiedBy>Manuel Cubuca</cp:lastModifiedBy>
  <cp:revision>753</cp:revision>
  <dcterms:created xsi:type="dcterms:W3CDTF">2016-08-01T07:52:37Z</dcterms:created>
  <dcterms:modified xsi:type="dcterms:W3CDTF">2017-05-21T22:35:56Z</dcterms:modified>
</cp:coreProperties>
</file>